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1" r:id="rId3"/>
    <p:sldId id="258" r:id="rId4"/>
    <p:sldId id="262" r:id="rId5"/>
    <p:sldId id="257" r:id="rId6"/>
    <p:sldId id="256" r:id="rId7"/>
    <p:sldId id="259" r:id="rId8"/>
    <p:sldId id="275" r:id="rId9"/>
    <p:sldId id="260" r:id="rId10"/>
    <p:sldId id="264" r:id="rId11"/>
    <p:sldId id="266" r:id="rId12"/>
    <p:sldId id="276" r:id="rId13"/>
    <p:sldId id="277" r:id="rId14"/>
    <p:sldId id="265" r:id="rId15"/>
    <p:sldId id="267" r:id="rId16"/>
    <p:sldId id="268" r:id="rId17"/>
    <p:sldId id="269" r:id="rId18"/>
    <p:sldId id="271" r:id="rId19"/>
    <p:sldId id="270" r:id="rId20"/>
    <p:sldId id="272" r:id="rId21"/>
    <p:sldId id="274"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94660"/>
  </p:normalViewPr>
  <p:slideViewPr>
    <p:cSldViewPr snapToGrid="0">
      <p:cViewPr varScale="1">
        <p:scale>
          <a:sx n="152" d="100"/>
          <a:sy n="152" d="100"/>
        </p:scale>
        <p:origin x="576"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628693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92C032-AE2B-4839-80CB-C707847B41C2}"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569361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457613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26898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148302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2588359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1551254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479628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80212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4232412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2321192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92C032-AE2B-4839-80CB-C707847B41C2}"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1759400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92C032-AE2B-4839-80CB-C707847B41C2}"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292227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1117127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320637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C92C032-AE2B-4839-80CB-C707847B41C2}" type="datetimeFigureOut">
              <a:rPr lang="en-US" smtClean="0"/>
              <a:t>7/6/2026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2597540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92C032-AE2B-4839-80CB-C707847B41C2}"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F30371-7719-4D24-ABB9-D54D7A357073}" type="slidenum">
              <a:rPr lang="en-US" smtClean="0"/>
              <a:t>‹#›</a:t>
            </a:fld>
            <a:endParaRPr lang="en-US"/>
          </a:p>
        </p:txBody>
      </p:sp>
    </p:spTree>
    <p:extLst>
      <p:ext uri="{BB962C8B-B14F-4D97-AF65-F5344CB8AC3E}">
        <p14:creationId xmlns:p14="http://schemas.microsoft.com/office/powerpoint/2010/main" val="3763922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C92C032-AE2B-4839-80CB-C707847B41C2}" type="datetimeFigureOut">
              <a:rPr lang="en-US" smtClean="0"/>
              <a:t>7/6/2026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2F30371-7719-4D24-ABB9-D54D7A357073}" type="slidenum">
              <a:rPr lang="en-US" smtClean="0"/>
              <a:t>‹#›</a:t>
            </a:fld>
            <a:endParaRPr lang="en-US"/>
          </a:p>
        </p:txBody>
      </p:sp>
    </p:spTree>
    <p:extLst>
      <p:ext uri="{BB962C8B-B14F-4D97-AF65-F5344CB8AC3E}">
        <p14:creationId xmlns:p14="http://schemas.microsoft.com/office/powerpoint/2010/main" val="21043167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002EA-692E-150B-2A5A-84D1C087A4B0}"/>
              </a:ext>
            </a:extLst>
          </p:cNvPr>
          <p:cNvSpPr>
            <a:spLocks noGrp="1"/>
          </p:cNvSpPr>
          <p:nvPr>
            <p:ph type="title" idx="4294967295"/>
          </p:nvPr>
        </p:nvSpPr>
        <p:spPr>
          <a:xfrm>
            <a:off x="1472184" y="465709"/>
            <a:ext cx="9620250" cy="5770563"/>
          </a:xfrm>
        </p:spPr>
        <p:txBody>
          <a:bodyPr/>
          <a:lstStyle/>
          <a:p>
            <a:pPr algn="ctr"/>
            <a:r>
              <a:rPr lang="en-US" b="1" dirty="0"/>
              <a:t>KAYENTA CHAPTER</a:t>
            </a:r>
            <a:br>
              <a:rPr lang="en-US" b="1" dirty="0"/>
            </a:br>
            <a:r>
              <a:rPr lang="en-US" b="1" dirty="0"/>
              <a:t>Budget Public Hearing</a:t>
            </a:r>
            <a:br>
              <a:rPr lang="en-US" b="1" dirty="0"/>
            </a:br>
            <a:br>
              <a:rPr lang="en-US" b="1" dirty="0"/>
            </a:br>
            <a:br>
              <a:rPr lang="en-US" b="1" dirty="0"/>
            </a:br>
            <a:r>
              <a:rPr lang="en-US" b="1" dirty="0"/>
              <a:t>TUESDAY, JULY 7, 2026</a:t>
            </a:r>
            <a:br>
              <a:rPr lang="en-US" b="1" dirty="0"/>
            </a:br>
            <a:r>
              <a:rPr lang="en-US" b="1" dirty="0"/>
              <a:t>1</a:t>
            </a:r>
            <a:r>
              <a:rPr lang="en-US" b="1" baseline="30000" dirty="0"/>
              <a:t>ST</a:t>
            </a:r>
            <a:r>
              <a:rPr lang="en-US" b="1" dirty="0"/>
              <a:t> SESSION- 10:00 AM</a:t>
            </a:r>
            <a:br>
              <a:rPr lang="en-US" b="1" dirty="0"/>
            </a:br>
            <a:r>
              <a:rPr lang="en-US" b="1" dirty="0"/>
              <a:t>2</a:t>
            </a:r>
            <a:r>
              <a:rPr lang="en-US" b="1" baseline="30000" dirty="0"/>
              <a:t>ND</a:t>
            </a:r>
            <a:r>
              <a:rPr lang="en-US" b="1" dirty="0"/>
              <a:t> SESSION: 1:00 PM</a:t>
            </a:r>
            <a:br>
              <a:rPr lang="en-US" b="1" dirty="0"/>
            </a:br>
            <a:r>
              <a:rPr lang="en-US" b="1" dirty="0"/>
              <a:t>3</a:t>
            </a:r>
            <a:r>
              <a:rPr lang="en-US" b="1" baseline="30000" dirty="0"/>
              <a:t>RD</a:t>
            </a:r>
            <a:r>
              <a:rPr lang="en-US" b="1" dirty="0"/>
              <a:t> SESSON: 5:00 PM</a:t>
            </a:r>
            <a:br>
              <a:rPr lang="en-US" dirty="0"/>
            </a:br>
            <a:endParaRPr lang="en-US" dirty="0"/>
          </a:p>
        </p:txBody>
      </p:sp>
    </p:spTree>
    <p:extLst>
      <p:ext uri="{BB962C8B-B14F-4D97-AF65-F5344CB8AC3E}">
        <p14:creationId xmlns:p14="http://schemas.microsoft.com/office/powerpoint/2010/main" val="375021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A95D3-A5DD-F51C-6EAA-617499F45EC8}"/>
              </a:ext>
            </a:extLst>
          </p:cNvPr>
          <p:cNvSpPr>
            <a:spLocks noGrp="1"/>
          </p:cNvSpPr>
          <p:nvPr>
            <p:ph type="title"/>
          </p:nvPr>
        </p:nvSpPr>
        <p:spPr>
          <a:xfrm>
            <a:off x="365760" y="452718"/>
            <a:ext cx="10241047" cy="1400530"/>
          </a:xfrm>
        </p:spPr>
        <p:txBody>
          <a:bodyPr/>
          <a:lstStyle/>
          <a:p>
            <a:pPr algn="ctr"/>
            <a:r>
              <a:rPr lang="en-US" b="1" dirty="0"/>
              <a:t>FY2026 Budget Allocation continuation</a:t>
            </a:r>
          </a:p>
        </p:txBody>
      </p:sp>
      <p:pic>
        <p:nvPicPr>
          <p:cNvPr id="4" name="Picture 3">
            <a:extLst>
              <a:ext uri="{FF2B5EF4-FFF2-40B4-BE49-F238E27FC236}">
                <a16:creationId xmlns:a16="http://schemas.microsoft.com/office/drawing/2014/main" id="{EAA38A3F-8B6A-32FA-4388-DB3AB9AFA354}"/>
              </a:ext>
            </a:extLst>
          </p:cNvPr>
          <p:cNvPicPr>
            <a:picLocks noChangeAspect="1"/>
          </p:cNvPicPr>
          <p:nvPr/>
        </p:nvPicPr>
        <p:blipFill>
          <a:blip r:embed="rId2"/>
          <a:stretch>
            <a:fillRect/>
          </a:stretch>
        </p:blipFill>
        <p:spPr>
          <a:xfrm>
            <a:off x="184558" y="2274727"/>
            <a:ext cx="11396444" cy="2997753"/>
          </a:xfrm>
          <a:prstGeom prst="rect">
            <a:avLst/>
          </a:prstGeom>
        </p:spPr>
      </p:pic>
      <p:sp>
        <p:nvSpPr>
          <p:cNvPr id="5" name="TextBox 4">
            <a:extLst>
              <a:ext uri="{FF2B5EF4-FFF2-40B4-BE49-F238E27FC236}">
                <a16:creationId xmlns:a16="http://schemas.microsoft.com/office/drawing/2014/main" id="{7348D19E-F390-7453-0FC6-C18D1A6E7B28}"/>
              </a:ext>
            </a:extLst>
          </p:cNvPr>
          <p:cNvSpPr txBox="1"/>
          <p:nvPr/>
        </p:nvSpPr>
        <p:spPr>
          <a:xfrm>
            <a:off x="1585193" y="1794285"/>
            <a:ext cx="891591" cy="307777"/>
          </a:xfrm>
          <a:prstGeom prst="rect">
            <a:avLst/>
          </a:prstGeom>
          <a:noFill/>
        </p:spPr>
        <p:txBody>
          <a:bodyPr wrap="none" rtlCol="0">
            <a:spAutoFit/>
          </a:bodyPr>
          <a:lstStyle/>
          <a:p>
            <a:r>
              <a:rPr lang="en-US" sz="1400" b="1" dirty="0"/>
              <a:t>FUND 08</a:t>
            </a:r>
          </a:p>
        </p:txBody>
      </p:sp>
      <p:sp>
        <p:nvSpPr>
          <p:cNvPr id="8" name="TextBox 7">
            <a:extLst>
              <a:ext uri="{FF2B5EF4-FFF2-40B4-BE49-F238E27FC236}">
                <a16:creationId xmlns:a16="http://schemas.microsoft.com/office/drawing/2014/main" id="{D2730790-0602-F685-65A1-F351BFEBFB16}"/>
              </a:ext>
            </a:extLst>
          </p:cNvPr>
          <p:cNvSpPr txBox="1"/>
          <p:nvPr/>
        </p:nvSpPr>
        <p:spPr>
          <a:xfrm>
            <a:off x="2606809" y="1794285"/>
            <a:ext cx="891591" cy="307777"/>
          </a:xfrm>
          <a:prstGeom prst="rect">
            <a:avLst/>
          </a:prstGeom>
          <a:noFill/>
        </p:spPr>
        <p:txBody>
          <a:bodyPr wrap="none" rtlCol="0">
            <a:spAutoFit/>
          </a:bodyPr>
          <a:lstStyle/>
          <a:p>
            <a:r>
              <a:rPr lang="en-US" sz="1400" b="1" dirty="0"/>
              <a:t>FUND 16</a:t>
            </a:r>
          </a:p>
        </p:txBody>
      </p:sp>
      <p:sp>
        <p:nvSpPr>
          <p:cNvPr id="10" name="TextBox 9">
            <a:extLst>
              <a:ext uri="{FF2B5EF4-FFF2-40B4-BE49-F238E27FC236}">
                <a16:creationId xmlns:a16="http://schemas.microsoft.com/office/drawing/2014/main" id="{A95940DA-AF0D-E75D-F6C2-2FFD5FF7137A}"/>
              </a:ext>
            </a:extLst>
          </p:cNvPr>
          <p:cNvSpPr txBox="1"/>
          <p:nvPr/>
        </p:nvSpPr>
        <p:spPr>
          <a:xfrm>
            <a:off x="5781223" y="1799846"/>
            <a:ext cx="891591" cy="307777"/>
          </a:xfrm>
          <a:prstGeom prst="rect">
            <a:avLst/>
          </a:prstGeom>
          <a:noFill/>
        </p:spPr>
        <p:txBody>
          <a:bodyPr wrap="none" rtlCol="0">
            <a:spAutoFit/>
          </a:bodyPr>
          <a:lstStyle/>
          <a:p>
            <a:r>
              <a:rPr lang="en-US" sz="1400" b="1" dirty="0"/>
              <a:t>FUND 03</a:t>
            </a:r>
          </a:p>
        </p:txBody>
      </p:sp>
      <p:sp>
        <p:nvSpPr>
          <p:cNvPr id="11" name="TextBox 10">
            <a:extLst>
              <a:ext uri="{FF2B5EF4-FFF2-40B4-BE49-F238E27FC236}">
                <a16:creationId xmlns:a16="http://schemas.microsoft.com/office/drawing/2014/main" id="{EA745A4C-02C8-C168-C9DD-8185D24BB0AF}"/>
              </a:ext>
            </a:extLst>
          </p:cNvPr>
          <p:cNvSpPr txBox="1"/>
          <p:nvPr/>
        </p:nvSpPr>
        <p:spPr>
          <a:xfrm>
            <a:off x="7824455" y="1794285"/>
            <a:ext cx="891591" cy="307777"/>
          </a:xfrm>
          <a:prstGeom prst="rect">
            <a:avLst/>
          </a:prstGeom>
          <a:noFill/>
        </p:spPr>
        <p:txBody>
          <a:bodyPr wrap="none" rtlCol="0">
            <a:spAutoFit/>
          </a:bodyPr>
          <a:lstStyle/>
          <a:p>
            <a:r>
              <a:rPr lang="en-US" sz="1400" b="1" dirty="0"/>
              <a:t>FUND 14</a:t>
            </a:r>
          </a:p>
        </p:txBody>
      </p:sp>
    </p:spTree>
    <p:extLst>
      <p:ext uri="{BB962C8B-B14F-4D97-AF65-F5344CB8AC3E}">
        <p14:creationId xmlns:p14="http://schemas.microsoft.com/office/powerpoint/2010/main" val="2683410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ED26D23-765F-C13E-68FB-293B72EF77B4}"/>
              </a:ext>
            </a:extLst>
          </p:cNvPr>
          <p:cNvSpPr>
            <a:spLocks noGrp="1"/>
          </p:cNvSpPr>
          <p:nvPr>
            <p:ph type="title"/>
          </p:nvPr>
        </p:nvSpPr>
        <p:spPr>
          <a:xfrm>
            <a:off x="320041" y="452718"/>
            <a:ext cx="10122408" cy="671994"/>
          </a:xfrm>
        </p:spPr>
        <p:txBody>
          <a:bodyPr/>
          <a:lstStyle/>
          <a:p>
            <a:pPr algn="ctr"/>
            <a:r>
              <a:rPr lang="en-US" sz="2800" b="1" dirty="0"/>
              <a:t>FY 2027:PROPOSED BUDGET: FUND 02-PERSONNEL</a:t>
            </a:r>
          </a:p>
        </p:txBody>
      </p:sp>
      <p:pic>
        <p:nvPicPr>
          <p:cNvPr id="8" name="Picture 7">
            <a:extLst>
              <a:ext uri="{FF2B5EF4-FFF2-40B4-BE49-F238E27FC236}">
                <a16:creationId xmlns:a16="http://schemas.microsoft.com/office/drawing/2014/main" id="{40DFB9E3-425D-16B2-18E0-30C5B931C65D}"/>
              </a:ext>
            </a:extLst>
          </p:cNvPr>
          <p:cNvPicPr>
            <a:picLocks noChangeAspect="1"/>
          </p:cNvPicPr>
          <p:nvPr/>
        </p:nvPicPr>
        <p:blipFill>
          <a:blip r:embed="rId2"/>
          <a:stretch>
            <a:fillRect/>
          </a:stretch>
        </p:blipFill>
        <p:spPr>
          <a:xfrm>
            <a:off x="1207008" y="1225327"/>
            <a:ext cx="9866375" cy="5179955"/>
          </a:xfrm>
          <a:prstGeom prst="rect">
            <a:avLst/>
          </a:prstGeom>
        </p:spPr>
      </p:pic>
    </p:spTree>
    <p:extLst>
      <p:ext uri="{BB962C8B-B14F-4D97-AF65-F5344CB8AC3E}">
        <p14:creationId xmlns:p14="http://schemas.microsoft.com/office/powerpoint/2010/main" val="2894570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2A1AD-1BD8-6D91-E784-8CE602E07174}"/>
              </a:ext>
            </a:extLst>
          </p:cNvPr>
          <p:cNvSpPr>
            <a:spLocks noGrp="1"/>
          </p:cNvSpPr>
          <p:nvPr>
            <p:ph type="title"/>
          </p:nvPr>
        </p:nvSpPr>
        <p:spPr>
          <a:xfrm>
            <a:off x="646111" y="452718"/>
            <a:ext cx="9710098" cy="1552251"/>
          </a:xfrm>
        </p:spPr>
        <p:txBody>
          <a:bodyPr/>
          <a:lstStyle/>
          <a:p>
            <a:pPr algn="ctr"/>
            <a:r>
              <a:rPr lang="en-US" b="1" dirty="0"/>
              <a:t>FY 2027 PROPOSED BUDGET:</a:t>
            </a:r>
            <a:br>
              <a:rPr lang="en-US" b="1" dirty="0"/>
            </a:br>
            <a:r>
              <a:rPr lang="en-US" b="1" dirty="0"/>
              <a:t>FUND 03- LAND CLAIMS TRUST FUND</a:t>
            </a:r>
          </a:p>
        </p:txBody>
      </p:sp>
      <p:pic>
        <p:nvPicPr>
          <p:cNvPr id="4" name="Picture 3">
            <a:extLst>
              <a:ext uri="{FF2B5EF4-FFF2-40B4-BE49-F238E27FC236}">
                <a16:creationId xmlns:a16="http://schemas.microsoft.com/office/drawing/2014/main" id="{40F23BA2-F107-50CC-9E63-4C8733A39648}"/>
              </a:ext>
            </a:extLst>
          </p:cNvPr>
          <p:cNvPicPr>
            <a:picLocks noChangeAspect="1"/>
          </p:cNvPicPr>
          <p:nvPr/>
        </p:nvPicPr>
        <p:blipFill>
          <a:blip r:embed="rId2"/>
          <a:stretch>
            <a:fillRect/>
          </a:stretch>
        </p:blipFill>
        <p:spPr>
          <a:xfrm>
            <a:off x="1632481" y="3041009"/>
            <a:ext cx="8418353" cy="2730616"/>
          </a:xfrm>
          <a:prstGeom prst="rect">
            <a:avLst/>
          </a:prstGeom>
        </p:spPr>
      </p:pic>
    </p:spTree>
    <p:extLst>
      <p:ext uri="{BB962C8B-B14F-4D97-AF65-F5344CB8AC3E}">
        <p14:creationId xmlns:p14="http://schemas.microsoft.com/office/powerpoint/2010/main" val="2383900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BF3AC-BC9D-4324-2E62-DE85EB25C6D6}"/>
              </a:ext>
            </a:extLst>
          </p:cNvPr>
          <p:cNvSpPr>
            <a:spLocks noGrp="1"/>
          </p:cNvSpPr>
          <p:nvPr>
            <p:ph type="title"/>
          </p:nvPr>
        </p:nvSpPr>
        <p:spPr>
          <a:xfrm>
            <a:off x="646111" y="452717"/>
            <a:ext cx="9404723" cy="1787143"/>
          </a:xfrm>
        </p:spPr>
        <p:txBody>
          <a:bodyPr/>
          <a:lstStyle/>
          <a:p>
            <a:pPr algn="ctr"/>
            <a:r>
              <a:rPr lang="en-US" sz="3600" b="1" dirty="0"/>
              <a:t>FY 2027 PROPOSED BUDGET: </a:t>
            </a:r>
            <a:br>
              <a:rPr lang="en-US" sz="3600" b="1" dirty="0"/>
            </a:br>
            <a:r>
              <a:rPr lang="en-US" sz="3600" b="1" dirty="0"/>
              <a:t>FUND 14- SPECIAL CLAIMS- STUDENT FINANCIAL ASSISTANCE</a:t>
            </a:r>
          </a:p>
        </p:txBody>
      </p:sp>
      <p:pic>
        <p:nvPicPr>
          <p:cNvPr id="4" name="Picture 3">
            <a:extLst>
              <a:ext uri="{FF2B5EF4-FFF2-40B4-BE49-F238E27FC236}">
                <a16:creationId xmlns:a16="http://schemas.microsoft.com/office/drawing/2014/main" id="{365428A7-151C-D48F-B437-D4B782897710}"/>
              </a:ext>
            </a:extLst>
          </p:cNvPr>
          <p:cNvPicPr>
            <a:picLocks noChangeAspect="1"/>
          </p:cNvPicPr>
          <p:nvPr/>
        </p:nvPicPr>
        <p:blipFill>
          <a:blip r:embed="rId2"/>
          <a:stretch>
            <a:fillRect/>
          </a:stretch>
        </p:blipFill>
        <p:spPr>
          <a:xfrm>
            <a:off x="1249960" y="2902590"/>
            <a:ext cx="8758107" cy="2176943"/>
          </a:xfrm>
          <a:prstGeom prst="rect">
            <a:avLst/>
          </a:prstGeom>
        </p:spPr>
      </p:pic>
    </p:spTree>
    <p:extLst>
      <p:ext uri="{BB962C8B-B14F-4D97-AF65-F5344CB8AC3E}">
        <p14:creationId xmlns:p14="http://schemas.microsoft.com/office/powerpoint/2010/main" val="2192692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E7A51-2C64-6EB2-F6C3-0DF76E125E85}"/>
              </a:ext>
            </a:extLst>
          </p:cNvPr>
          <p:cNvSpPr>
            <a:spLocks noGrp="1"/>
          </p:cNvSpPr>
          <p:nvPr>
            <p:ph type="title"/>
          </p:nvPr>
        </p:nvSpPr>
        <p:spPr>
          <a:xfrm>
            <a:off x="646111" y="452718"/>
            <a:ext cx="9570785" cy="1400530"/>
          </a:xfrm>
        </p:spPr>
        <p:txBody>
          <a:bodyPr/>
          <a:lstStyle/>
          <a:p>
            <a:pPr algn="ctr"/>
            <a:r>
              <a:rPr lang="en-US" b="1" dirty="0"/>
              <a:t>FY 2027 PROPOSED BUDGET:</a:t>
            </a:r>
            <a:br>
              <a:rPr lang="en-US" b="1" dirty="0"/>
            </a:br>
            <a:r>
              <a:rPr lang="en-US" b="1" dirty="0"/>
              <a:t>FUND 12- CHAPTER OFFICIAL STIPEND</a:t>
            </a:r>
          </a:p>
        </p:txBody>
      </p:sp>
      <p:pic>
        <p:nvPicPr>
          <p:cNvPr id="4" name="Picture 3">
            <a:extLst>
              <a:ext uri="{FF2B5EF4-FFF2-40B4-BE49-F238E27FC236}">
                <a16:creationId xmlns:a16="http://schemas.microsoft.com/office/drawing/2014/main" id="{9002FB02-2FA5-4E0A-857C-94F8B3E54153}"/>
              </a:ext>
            </a:extLst>
          </p:cNvPr>
          <p:cNvPicPr>
            <a:picLocks noChangeAspect="1"/>
          </p:cNvPicPr>
          <p:nvPr/>
        </p:nvPicPr>
        <p:blipFill>
          <a:blip r:embed="rId2"/>
          <a:stretch>
            <a:fillRect/>
          </a:stretch>
        </p:blipFill>
        <p:spPr>
          <a:xfrm>
            <a:off x="873928" y="2193002"/>
            <a:ext cx="9570785" cy="4053776"/>
          </a:xfrm>
          <a:prstGeom prst="rect">
            <a:avLst/>
          </a:prstGeom>
        </p:spPr>
      </p:pic>
    </p:spTree>
    <p:extLst>
      <p:ext uri="{BB962C8B-B14F-4D97-AF65-F5344CB8AC3E}">
        <p14:creationId xmlns:p14="http://schemas.microsoft.com/office/powerpoint/2010/main" val="2120824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28D6-F56B-8535-C30F-27F594C6ED7E}"/>
              </a:ext>
            </a:extLst>
          </p:cNvPr>
          <p:cNvSpPr>
            <a:spLocks noGrp="1"/>
          </p:cNvSpPr>
          <p:nvPr>
            <p:ph type="title"/>
          </p:nvPr>
        </p:nvSpPr>
        <p:spPr>
          <a:xfrm>
            <a:off x="646111" y="452718"/>
            <a:ext cx="9404723" cy="1459972"/>
          </a:xfrm>
        </p:spPr>
        <p:txBody>
          <a:bodyPr/>
          <a:lstStyle/>
          <a:p>
            <a:pPr algn="ctr"/>
            <a:r>
              <a:rPr lang="en-US" b="1" dirty="0"/>
              <a:t>FY 2027 PROPOSED BUDGET:</a:t>
            </a:r>
            <a:br>
              <a:rPr lang="en-US" b="1" dirty="0"/>
            </a:br>
            <a:r>
              <a:rPr lang="en-US" b="1" dirty="0"/>
              <a:t>FUND 08-SYEP</a:t>
            </a:r>
          </a:p>
        </p:txBody>
      </p:sp>
      <p:pic>
        <p:nvPicPr>
          <p:cNvPr id="4" name="Picture 3">
            <a:extLst>
              <a:ext uri="{FF2B5EF4-FFF2-40B4-BE49-F238E27FC236}">
                <a16:creationId xmlns:a16="http://schemas.microsoft.com/office/drawing/2014/main" id="{25DC62F7-9E57-EB34-3FB9-B8E7862B40AA}"/>
              </a:ext>
            </a:extLst>
          </p:cNvPr>
          <p:cNvPicPr>
            <a:picLocks noChangeAspect="1"/>
          </p:cNvPicPr>
          <p:nvPr/>
        </p:nvPicPr>
        <p:blipFill>
          <a:blip r:embed="rId2"/>
          <a:stretch>
            <a:fillRect/>
          </a:stretch>
        </p:blipFill>
        <p:spPr>
          <a:xfrm>
            <a:off x="1771475" y="2321654"/>
            <a:ext cx="8464492" cy="3663892"/>
          </a:xfrm>
          <a:prstGeom prst="rect">
            <a:avLst/>
          </a:prstGeom>
        </p:spPr>
      </p:pic>
    </p:spTree>
    <p:extLst>
      <p:ext uri="{BB962C8B-B14F-4D97-AF65-F5344CB8AC3E}">
        <p14:creationId xmlns:p14="http://schemas.microsoft.com/office/powerpoint/2010/main" val="3188996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4943B-FE87-680D-FCBC-2E01733425D8}"/>
              </a:ext>
            </a:extLst>
          </p:cNvPr>
          <p:cNvSpPr>
            <a:spLocks noGrp="1"/>
          </p:cNvSpPr>
          <p:nvPr>
            <p:ph type="title"/>
          </p:nvPr>
        </p:nvSpPr>
        <p:spPr/>
        <p:txBody>
          <a:bodyPr/>
          <a:lstStyle/>
          <a:p>
            <a:pPr algn="ctr"/>
            <a:r>
              <a:rPr lang="en-US" b="1" dirty="0"/>
              <a:t>FY2027 PROPOSED BUDGET: FUND 16-VETERANS</a:t>
            </a:r>
          </a:p>
        </p:txBody>
      </p:sp>
      <p:pic>
        <p:nvPicPr>
          <p:cNvPr id="4" name="Picture 3">
            <a:extLst>
              <a:ext uri="{FF2B5EF4-FFF2-40B4-BE49-F238E27FC236}">
                <a16:creationId xmlns:a16="http://schemas.microsoft.com/office/drawing/2014/main" id="{47F0BDCA-8B9C-81A8-35F1-ABDB128AB9F3}"/>
              </a:ext>
            </a:extLst>
          </p:cNvPr>
          <p:cNvPicPr>
            <a:picLocks noChangeAspect="1"/>
          </p:cNvPicPr>
          <p:nvPr/>
        </p:nvPicPr>
        <p:blipFill>
          <a:blip r:embed="rId2"/>
          <a:stretch>
            <a:fillRect/>
          </a:stretch>
        </p:blipFill>
        <p:spPr>
          <a:xfrm>
            <a:off x="2210245" y="3124899"/>
            <a:ext cx="7516790" cy="2097248"/>
          </a:xfrm>
          <a:prstGeom prst="rect">
            <a:avLst/>
          </a:prstGeom>
        </p:spPr>
      </p:pic>
    </p:spTree>
    <p:extLst>
      <p:ext uri="{BB962C8B-B14F-4D97-AF65-F5344CB8AC3E}">
        <p14:creationId xmlns:p14="http://schemas.microsoft.com/office/powerpoint/2010/main" val="2229571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0CF33-699D-9DD3-0472-693D6B0694F3}"/>
              </a:ext>
            </a:extLst>
          </p:cNvPr>
          <p:cNvSpPr>
            <a:spLocks noGrp="1"/>
          </p:cNvSpPr>
          <p:nvPr>
            <p:ph type="title" idx="4294967295"/>
          </p:nvPr>
        </p:nvSpPr>
        <p:spPr>
          <a:xfrm>
            <a:off x="667512" y="1216152"/>
            <a:ext cx="10561320" cy="4992624"/>
          </a:xfrm>
        </p:spPr>
        <p:txBody>
          <a:bodyPr/>
          <a:lstStyle/>
          <a:p>
            <a:pPr algn="ctr"/>
            <a:r>
              <a:rPr lang="en-US" sz="4000" b="1" dirty="0"/>
              <a:t>NON-ADMINISTRATIVE COSTS:</a:t>
            </a:r>
            <a:br>
              <a:rPr lang="en-US" sz="4000" b="1" dirty="0"/>
            </a:br>
            <a:br>
              <a:rPr lang="en-US" sz="4000" b="1" dirty="0"/>
            </a:br>
            <a:r>
              <a:rPr lang="en-US" sz="4000" b="1" dirty="0"/>
              <a:t>FUND 09-HOUSING DISCRETIONARY FUND</a:t>
            </a:r>
            <a:br>
              <a:rPr lang="en-US" sz="4000" b="1" dirty="0"/>
            </a:br>
            <a:r>
              <a:rPr lang="en-US" sz="4000" b="1" dirty="0"/>
              <a:t>FUND 10- LGA GRANT FUND</a:t>
            </a:r>
            <a:br>
              <a:rPr lang="en-US" sz="4000" b="1" dirty="0"/>
            </a:br>
            <a:r>
              <a:rPr lang="en-US" sz="4000" b="1" dirty="0"/>
              <a:t>FUND 13- SCHOLARSHIP</a:t>
            </a:r>
            <a:br>
              <a:rPr lang="en-US" sz="4000" b="1" dirty="0"/>
            </a:br>
            <a:r>
              <a:rPr lang="en-US" sz="4000" b="1" dirty="0"/>
              <a:t>FUND 15-PUBLIC EMPLOYMENT PROGRAM</a:t>
            </a:r>
            <a:br>
              <a:rPr lang="en-US" dirty="0"/>
            </a:br>
            <a:endParaRPr lang="en-US" dirty="0"/>
          </a:p>
        </p:txBody>
      </p:sp>
    </p:spTree>
    <p:extLst>
      <p:ext uri="{BB962C8B-B14F-4D97-AF65-F5344CB8AC3E}">
        <p14:creationId xmlns:p14="http://schemas.microsoft.com/office/powerpoint/2010/main" val="1714075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254EF-05D4-D643-686D-55F3C081CB2C}"/>
              </a:ext>
            </a:extLst>
          </p:cNvPr>
          <p:cNvSpPr>
            <a:spLocks noGrp="1"/>
          </p:cNvSpPr>
          <p:nvPr>
            <p:ph type="title"/>
          </p:nvPr>
        </p:nvSpPr>
        <p:spPr>
          <a:xfrm>
            <a:off x="599813" y="260757"/>
            <a:ext cx="9617979" cy="972424"/>
          </a:xfrm>
        </p:spPr>
        <p:txBody>
          <a:bodyPr/>
          <a:lstStyle/>
          <a:p>
            <a:pPr algn="ctr"/>
            <a:r>
              <a:rPr lang="en-US" sz="3200" b="1" dirty="0"/>
              <a:t>FY 2027 PROPOSED BUDGET: FUND 10-LGA GRANT FUND</a:t>
            </a:r>
          </a:p>
        </p:txBody>
      </p:sp>
      <p:pic>
        <p:nvPicPr>
          <p:cNvPr id="7" name="Picture 6">
            <a:extLst>
              <a:ext uri="{FF2B5EF4-FFF2-40B4-BE49-F238E27FC236}">
                <a16:creationId xmlns:a16="http://schemas.microsoft.com/office/drawing/2014/main" id="{10F9649A-586E-E77A-70B3-28FF7EA1E663}"/>
              </a:ext>
            </a:extLst>
          </p:cNvPr>
          <p:cNvPicPr>
            <a:picLocks noChangeAspect="1"/>
          </p:cNvPicPr>
          <p:nvPr/>
        </p:nvPicPr>
        <p:blipFill>
          <a:blip r:embed="rId2"/>
          <a:stretch>
            <a:fillRect/>
          </a:stretch>
        </p:blipFill>
        <p:spPr>
          <a:xfrm>
            <a:off x="1656826" y="1426127"/>
            <a:ext cx="8363824" cy="5171115"/>
          </a:xfrm>
          <a:prstGeom prst="rect">
            <a:avLst/>
          </a:prstGeom>
        </p:spPr>
      </p:pic>
    </p:spTree>
    <p:extLst>
      <p:ext uri="{BB962C8B-B14F-4D97-AF65-F5344CB8AC3E}">
        <p14:creationId xmlns:p14="http://schemas.microsoft.com/office/powerpoint/2010/main" val="2671176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DDF62-6C8F-7CD8-FB64-4D3C054A583A}"/>
              </a:ext>
            </a:extLst>
          </p:cNvPr>
          <p:cNvSpPr>
            <a:spLocks noGrp="1"/>
          </p:cNvSpPr>
          <p:nvPr>
            <p:ph type="title"/>
          </p:nvPr>
        </p:nvSpPr>
        <p:spPr/>
        <p:txBody>
          <a:bodyPr/>
          <a:lstStyle/>
          <a:p>
            <a:pPr algn="ctr"/>
            <a:r>
              <a:rPr lang="en-US" b="1" dirty="0"/>
              <a:t>FY 2027 PROPOSED BUDGET:</a:t>
            </a:r>
            <a:br>
              <a:rPr lang="en-US" b="1" dirty="0"/>
            </a:br>
            <a:r>
              <a:rPr lang="en-US" b="1" dirty="0"/>
              <a:t>FUND 13- SCHOLARSHIP</a:t>
            </a:r>
          </a:p>
        </p:txBody>
      </p:sp>
      <p:pic>
        <p:nvPicPr>
          <p:cNvPr id="4" name="Picture 3">
            <a:extLst>
              <a:ext uri="{FF2B5EF4-FFF2-40B4-BE49-F238E27FC236}">
                <a16:creationId xmlns:a16="http://schemas.microsoft.com/office/drawing/2014/main" id="{DCC3F70D-99AD-9183-7614-A0A0D208E418}"/>
              </a:ext>
            </a:extLst>
          </p:cNvPr>
          <p:cNvPicPr>
            <a:picLocks noChangeAspect="1"/>
          </p:cNvPicPr>
          <p:nvPr/>
        </p:nvPicPr>
        <p:blipFill>
          <a:blip r:embed="rId2"/>
          <a:stretch>
            <a:fillRect/>
          </a:stretch>
        </p:blipFill>
        <p:spPr>
          <a:xfrm>
            <a:off x="1518407" y="2776755"/>
            <a:ext cx="8573549" cy="2969703"/>
          </a:xfrm>
          <a:prstGeom prst="rect">
            <a:avLst/>
          </a:prstGeom>
        </p:spPr>
      </p:pic>
    </p:spTree>
    <p:extLst>
      <p:ext uri="{BB962C8B-B14F-4D97-AF65-F5344CB8AC3E}">
        <p14:creationId xmlns:p14="http://schemas.microsoft.com/office/powerpoint/2010/main" val="4048438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27A73-42D0-6922-492D-AA79C24C01B9}"/>
              </a:ext>
            </a:extLst>
          </p:cNvPr>
          <p:cNvSpPr>
            <a:spLocks noGrp="1"/>
          </p:cNvSpPr>
          <p:nvPr>
            <p:ph type="title"/>
          </p:nvPr>
        </p:nvSpPr>
        <p:spPr>
          <a:xfrm>
            <a:off x="838200" y="209552"/>
            <a:ext cx="10515600" cy="1557774"/>
          </a:xfrm>
        </p:spPr>
        <p:txBody>
          <a:bodyPr>
            <a:normAutofit/>
          </a:bodyPr>
          <a:lstStyle/>
          <a:p>
            <a:r>
              <a:rPr lang="en-US" dirty="0"/>
              <a:t>FY2027 Budget Instructions Manual (BIM)</a:t>
            </a:r>
          </a:p>
        </p:txBody>
      </p:sp>
      <p:sp>
        <p:nvSpPr>
          <p:cNvPr id="3" name="Text Placeholder 2">
            <a:extLst>
              <a:ext uri="{FF2B5EF4-FFF2-40B4-BE49-F238E27FC236}">
                <a16:creationId xmlns:a16="http://schemas.microsoft.com/office/drawing/2014/main" id="{88ACBBBE-AF30-15AD-11E2-E59B7E0F9588}"/>
              </a:ext>
            </a:extLst>
          </p:cNvPr>
          <p:cNvSpPr>
            <a:spLocks noGrp="1"/>
          </p:cNvSpPr>
          <p:nvPr>
            <p:ph type="body" idx="1"/>
          </p:nvPr>
        </p:nvSpPr>
        <p:spPr>
          <a:xfrm>
            <a:off x="580181" y="2018237"/>
            <a:ext cx="10515600" cy="3791139"/>
          </a:xfrm>
        </p:spPr>
        <p:txBody>
          <a:bodyPr>
            <a:normAutofit fontScale="92500" lnSpcReduction="20000"/>
          </a:bodyPr>
          <a:lstStyle/>
          <a:p>
            <a:pPr marL="342900" indent="-342900">
              <a:buFont typeface="Arial" panose="020B0604020202020204" pitchFamily="34" charset="0"/>
              <a:buChar char="•"/>
            </a:pPr>
            <a:r>
              <a:rPr lang="en-US" sz="3900" dirty="0"/>
              <a:t>Approved by the Navajo Nation Budget and Finance Committee</a:t>
            </a:r>
          </a:p>
          <a:p>
            <a:pPr marL="342900" indent="-342900">
              <a:buFont typeface="Arial" panose="020B0604020202020204" pitchFamily="34" charset="0"/>
              <a:buChar char="•"/>
            </a:pPr>
            <a:r>
              <a:rPr lang="en-US" sz="3900" dirty="0"/>
              <a:t>The BIM will provide instructions on budget development, provide timelines, and planning base amounts</a:t>
            </a:r>
          </a:p>
          <a:p>
            <a:pPr marL="342900" indent="-342900">
              <a:buFont typeface="Arial" panose="020B0604020202020204" pitchFamily="34" charset="0"/>
              <a:buChar char="•"/>
            </a:pPr>
            <a:r>
              <a:rPr lang="en-US" sz="3900" dirty="0"/>
              <a:t> The Office of the Controller will submit a projected revenue </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092096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E51D4-CAFA-C191-9A58-0D124B56E74D}"/>
              </a:ext>
            </a:extLst>
          </p:cNvPr>
          <p:cNvSpPr>
            <a:spLocks noGrp="1"/>
          </p:cNvSpPr>
          <p:nvPr>
            <p:ph type="title"/>
          </p:nvPr>
        </p:nvSpPr>
        <p:spPr>
          <a:xfrm>
            <a:off x="486562" y="310393"/>
            <a:ext cx="10091956" cy="1023457"/>
          </a:xfrm>
        </p:spPr>
        <p:txBody>
          <a:bodyPr/>
          <a:lstStyle/>
          <a:p>
            <a:pPr algn="ctr"/>
            <a:r>
              <a:rPr lang="en-US" sz="2800" b="1" dirty="0"/>
              <a:t>FY 2027 PROPOSED BUDGET: </a:t>
            </a:r>
            <a:br>
              <a:rPr lang="en-US" sz="2800" b="1" dirty="0"/>
            </a:br>
            <a:r>
              <a:rPr lang="en-US" sz="2800" b="1" dirty="0"/>
              <a:t>FUND 15- PUBLIC EMPLOYMENT PROGRAM</a:t>
            </a:r>
          </a:p>
        </p:txBody>
      </p:sp>
      <p:pic>
        <p:nvPicPr>
          <p:cNvPr id="6" name="Picture 5">
            <a:extLst>
              <a:ext uri="{FF2B5EF4-FFF2-40B4-BE49-F238E27FC236}">
                <a16:creationId xmlns:a16="http://schemas.microsoft.com/office/drawing/2014/main" id="{908BFD51-7A85-FFAE-02B6-FD087276AF43}"/>
              </a:ext>
            </a:extLst>
          </p:cNvPr>
          <p:cNvPicPr>
            <a:picLocks noChangeAspect="1"/>
          </p:cNvPicPr>
          <p:nvPr/>
        </p:nvPicPr>
        <p:blipFill>
          <a:blip r:embed="rId2"/>
          <a:stretch>
            <a:fillRect/>
          </a:stretch>
        </p:blipFill>
        <p:spPr>
          <a:xfrm>
            <a:off x="1656826" y="1367406"/>
            <a:ext cx="8380601" cy="5171940"/>
          </a:xfrm>
          <a:prstGeom prst="rect">
            <a:avLst/>
          </a:prstGeom>
        </p:spPr>
      </p:pic>
    </p:spTree>
    <p:extLst>
      <p:ext uri="{BB962C8B-B14F-4D97-AF65-F5344CB8AC3E}">
        <p14:creationId xmlns:p14="http://schemas.microsoft.com/office/powerpoint/2010/main" val="2927803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26D56-28C9-E250-2B58-08D8026AD155}"/>
              </a:ext>
            </a:extLst>
          </p:cNvPr>
          <p:cNvSpPr>
            <a:spLocks noGrp="1"/>
          </p:cNvSpPr>
          <p:nvPr>
            <p:ph type="title"/>
          </p:nvPr>
        </p:nvSpPr>
        <p:spPr>
          <a:xfrm>
            <a:off x="646111" y="452718"/>
            <a:ext cx="9404723" cy="931465"/>
          </a:xfrm>
        </p:spPr>
        <p:txBody>
          <a:bodyPr/>
          <a:lstStyle/>
          <a:p>
            <a:pPr algn="ctr"/>
            <a:r>
              <a:rPr lang="en-US" b="1" dirty="0"/>
              <a:t>FY2027 PROPOSED BUDGET</a:t>
            </a:r>
          </a:p>
        </p:txBody>
      </p:sp>
      <p:pic>
        <p:nvPicPr>
          <p:cNvPr id="6" name="Picture 5">
            <a:extLst>
              <a:ext uri="{FF2B5EF4-FFF2-40B4-BE49-F238E27FC236}">
                <a16:creationId xmlns:a16="http://schemas.microsoft.com/office/drawing/2014/main" id="{50D64122-B5B4-1921-D08F-C8BDAC6DF392}"/>
              </a:ext>
            </a:extLst>
          </p:cNvPr>
          <p:cNvPicPr>
            <a:picLocks noChangeAspect="1"/>
          </p:cNvPicPr>
          <p:nvPr/>
        </p:nvPicPr>
        <p:blipFill>
          <a:blip r:embed="rId2"/>
          <a:stretch>
            <a:fillRect/>
          </a:stretch>
        </p:blipFill>
        <p:spPr>
          <a:xfrm>
            <a:off x="1300294" y="1606492"/>
            <a:ext cx="8191849" cy="4572000"/>
          </a:xfrm>
          <a:prstGeom prst="rect">
            <a:avLst/>
          </a:prstGeom>
        </p:spPr>
      </p:pic>
    </p:spTree>
    <p:extLst>
      <p:ext uri="{BB962C8B-B14F-4D97-AF65-F5344CB8AC3E}">
        <p14:creationId xmlns:p14="http://schemas.microsoft.com/office/powerpoint/2010/main" val="1786707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45FE8-984C-9CE7-BD9E-669B396020C5}"/>
              </a:ext>
            </a:extLst>
          </p:cNvPr>
          <p:cNvSpPr>
            <a:spLocks noGrp="1"/>
          </p:cNvSpPr>
          <p:nvPr>
            <p:ph type="title" idx="4294967295"/>
          </p:nvPr>
        </p:nvSpPr>
        <p:spPr>
          <a:xfrm>
            <a:off x="2578608" y="1792224"/>
            <a:ext cx="7936992" cy="2752344"/>
          </a:xfrm>
        </p:spPr>
        <p:txBody>
          <a:bodyPr/>
          <a:lstStyle/>
          <a:p>
            <a:pPr algn="ctr"/>
            <a:r>
              <a:rPr lang="en-US" b="1" dirty="0"/>
              <a:t>Navajo Nation</a:t>
            </a:r>
            <a:br>
              <a:rPr lang="en-US" b="1" dirty="0"/>
            </a:br>
            <a:r>
              <a:rPr lang="en-US" b="1" dirty="0"/>
              <a:t>FY2027 Planning Base Amounts</a:t>
            </a:r>
          </a:p>
        </p:txBody>
      </p:sp>
    </p:spTree>
    <p:extLst>
      <p:ext uri="{BB962C8B-B14F-4D97-AF65-F5344CB8AC3E}">
        <p14:creationId xmlns:p14="http://schemas.microsoft.com/office/powerpoint/2010/main" val="67401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92E984-1A23-78B1-BEB4-CF82BADC50BF}"/>
              </a:ext>
            </a:extLst>
          </p:cNvPr>
          <p:cNvPicPr>
            <a:picLocks noChangeAspect="1"/>
          </p:cNvPicPr>
          <p:nvPr/>
        </p:nvPicPr>
        <p:blipFill>
          <a:blip r:embed="rId2"/>
          <a:stretch>
            <a:fillRect/>
          </a:stretch>
        </p:blipFill>
        <p:spPr>
          <a:xfrm>
            <a:off x="2424418" y="146808"/>
            <a:ext cx="6967057" cy="6480496"/>
          </a:xfrm>
          <a:prstGeom prst="rect">
            <a:avLst/>
          </a:prstGeom>
        </p:spPr>
      </p:pic>
    </p:spTree>
    <p:extLst>
      <p:ext uri="{BB962C8B-B14F-4D97-AF65-F5344CB8AC3E}">
        <p14:creationId xmlns:p14="http://schemas.microsoft.com/office/powerpoint/2010/main" val="3203792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D3AFC-5A0F-C301-EE27-A26A7B167C10}"/>
              </a:ext>
            </a:extLst>
          </p:cNvPr>
          <p:cNvSpPr>
            <a:spLocks noGrp="1"/>
          </p:cNvSpPr>
          <p:nvPr>
            <p:ph type="title"/>
          </p:nvPr>
        </p:nvSpPr>
        <p:spPr>
          <a:xfrm>
            <a:off x="831850" y="211771"/>
            <a:ext cx="10515600" cy="1113157"/>
          </a:xfrm>
        </p:spPr>
        <p:txBody>
          <a:bodyPr/>
          <a:lstStyle/>
          <a:p>
            <a:r>
              <a:rPr lang="en-US" b="1" dirty="0"/>
              <a:t>Navajo Nation 50/50 Formula</a:t>
            </a:r>
          </a:p>
        </p:txBody>
      </p:sp>
      <p:sp>
        <p:nvSpPr>
          <p:cNvPr id="3" name="Text Placeholder 2">
            <a:extLst>
              <a:ext uri="{FF2B5EF4-FFF2-40B4-BE49-F238E27FC236}">
                <a16:creationId xmlns:a16="http://schemas.microsoft.com/office/drawing/2014/main" id="{7C4CA07F-317E-479F-1BAC-D8D8313C9FA6}"/>
              </a:ext>
            </a:extLst>
          </p:cNvPr>
          <p:cNvSpPr>
            <a:spLocks noGrp="1"/>
          </p:cNvSpPr>
          <p:nvPr>
            <p:ph type="body" idx="1"/>
          </p:nvPr>
        </p:nvSpPr>
        <p:spPr>
          <a:xfrm>
            <a:off x="831850" y="1950441"/>
            <a:ext cx="10515600" cy="3745684"/>
          </a:xfrm>
        </p:spPr>
        <p:txBody>
          <a:bodyPr>
            <a:noAutofit/>
          </a:bodyPr>
          <a:lstStyle/>
          <a:p>
            <a:r>
              <a:rPr lang="en-US" sz="3600" dirty="0"/>
              <a:t>The 50/50 formula requires that half of the total amount be distributed evenly among the 110 chapters. </a:t>
            </a:r>
          </a:p>
          <a:p>
            <a:r>
              <a:rPr lang="en-US" sz="3600" dirty="0"/>
              <a:t>The other half would be distributed to the chapters based on the number of registered voters in each of the 110 chapters</a:t>
            </a:r>
          </a:p>
        </p:txBody>
      </p:sp>
    </p:spTree>
    <p:extLst>
      <p:ext uri="{BB962C8B-B14F-4D97-AF65-F5344CB8AC3E}">
        <p14:creationId xmlns:p14="http://schemas.microsoft.com/office/powerpoint/2010/main" val="347896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CEF835-AD60-A1FF-09A9-60B11FA259F7}"/>
              </a:ext>
            </a:extLst>
          </p:cNvPr>
          <p:cNvSpPr>
            <a:spLocks noGrp="1"/>
          </p:cNvSpPr>
          <p:nvPr>
            <p:ph type="title"/>
          </p:nvPr>
        </p:nvSpPr>
        <p:spPr>
          <a:xfrm>
            <a:off x="945101" y="209551"/>
            <a:ext cx="10515600" cy="1203994"/>
          </a:xfrm>
        </p:spPr>
        <p:txBody>
          <a:bodyPr>
            <a:normAutofit fontScale="90000"/>
          </a:bodyPr>
          <a:lstStyle/>
          <a:p>
            <a:r>
              <a:rPr lang="en-US" sz="4000" b="1" dirty="0"/>
              <a:t>Title 26-Navajo Nation Local Governance Act</a:t>
            </a:r>
            <a:br>
              <a:rPr lang="en-US" sz="4000" b="1" dirty="0"/>
            </a:br>
            <a:r>
              <a:rPr lang="en-US" sz="4000" b="1" dirty="0"/>
              <a:t>Chapter 2</a:t>
            </a:r>
          </a:p>
        </p:txBody>
      </p:sp>
      <p:sp>
        <p:nvSpPr>
          <p:cNvPr id="5" name="Text Placeholder 4">
            <a:extLst>
              <a:ext uri="{FF2B5EF4-FFF2-40B4-BE49-F238E27FC236}">
                <a16:creationId xmlns:a16="http://schemas.microsoft.com/office/drawing/2014/main" id="{7B951B3A-13B8-13D1-3468-91CCFE70F144}"/>
              </a:ext>
            </a:extLst>
          </p:cNvPr>
          <p:cNvSpPr>
            <a:spLocks noGrp="1"/>
          </p:cNvSpPr>
          <p:nvPr>
            <p:ph type="body" idx="1"/>
          </p:nvPr>
        </p:nvSpPr>
        <p:spPr>
          <a:xfrm>
            <a:off x="831850" y="1627465"/>
            <a:ext cx="10515600" cy="4802696"/>
          </a:xfrm>
        </p:spPr>
        <p:txBody>
          <a:bodyPr>
            <a:noAutofit/>
          </a:bodyPr>
          <a:lstStyle/>
          <a:p>
            <a:pPr marL="342900" indent="-342900">
              <a:buFont typeface="Arial" panose="020B0604020202020204" pitchFamily="34" charset="0"/>
              <a:buChar char="•"/>
            </a:pPr>
            <a:r>
              <a:rPr lang="en-US" sz="2800" dirty="0"/>
              <a:t>§ </a:t>
            </a:r>
            <a:r>
              <a:rPr lang="en-US" sz="2400" dirty="0"/>
              <a:t>2003. Chapter Accounting System: Chapter Appropriation; Budget Process; Chapter Insurance</a:t>
            </a:r>
          </a:p>
          <a:p>
            <a:pPr marL="342900" indent="-342900">
              <a:buFont typeface="Arial" panose="020B0604020202020204" pitchFamily="34" charset="0"/>
              <a:buChar char="•"/>
            </a:pPr>
            <a:r>
              <a:rPr lang="en-US" sz="2400" dirty="0"/>
              <a:t>C. Budget Process</a:t>
            </a:r>
          </a:p>
          <a:p>
            <a:pPr marL="800100" lvl="1" indent="-342900">
              <a:buFont typeface="Arial" panose="020B0604020202020204" pitchFamily="34" charset="0"/>
              <a:buChar char="•"/>
            </a:pPr>
            <a:r>
              <a:rPr lang="en-US" sz="2400" dirty="0"/>
              <a:t>1. At least one month before the end of the Navajo Nation fiscal year, the manager, in consultation with the chapter officials, shall prepare, schedule, and explain the annual chapter budget to the membership.  Chapters are required to follow the annual budget instruction of the Navajo Nation Office of Management and Budget when formulating the annual Chapter budget and when the budget concerns Navajo general funds.</a:t>
            </a:r>
          </a:p>
        </p:txBody>
      </p:sp>
    </p:spTree>
    <p:extLst>
      <p:ext uri="{BB962C8B-B14F-4D97-AF65-F5344CB8AC3E}">
        <p14:creationId xmlns:p14="http://schemas.microsoft.com/office/powerpoint/2010/main" val="255029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9A9D0-CF92-73DA-F64A-1CBB48177064}"/>
              </a:ext>
            </a:extLst>
          </p:cNvPr>
          <p:cNvSpPr>
            <a:spLocks noGrp="1"/>
          </p:cNvSpPr>
          <p:nvPr>
            <p:ph type="title"/>
          </p:nvPr>
        </p:nvSpPr>
        <p:spPr>
          <a:xfrm>
            <a:off x="539496" y="368528"/>
            <a:ext cx="10890250" cy="829336"/>
          </a:xfrm>
        </p:spPr>
        <p:txBody>
          <a:bodyPr>
            <a:normAutofit/>
          </a:bodyPr>
          <a:lstStyle/>
          <a:p>
            <a:pPr algn="ctr"/>
            <a:r>
              <a:rPr lang="en-US" sz="3600" b="1" dirty="0"/>
              <a:t>Five Management System-Fiscal Policy</a:t>
            </a:r>
          </a:p>
        </p:txBody>
      </p:sp>
      <p:sp>
        <p:nvSpPr>
          <p:cNvPr id="3" name="Text Placeholder 2">
            <a:extLst>
              <a:ext uri="{FF2B5EF4-FFF2-40B4-BE49-F238E27FC236}">
                <a16:creationId xmlns:a16="http://schemas.microsoft.com/office/drawing/2014/main" id="{85E624F4-FE12-244F-8C62-7319DD588DD1}"/>
              </a:ext>
            </a:extLst>
          </p:cNvPr>
          <p:cNvSpPr>
            <a:spLocks noGrp="1"/>
          </p:cNvSpPr>
          <p:nvPr>
            <p:ph type="body" idx="1"/>
          </p:nvPr>
        </p:nvSpPr>
        <p:spPr>
          <a:xfrm>
            <a:off x="831850" y="1197864"/>
            <a:ext cx="10515600" cy="5223909"/>
          </a:xfrm>
        </p:spPr>
        <p:txBody>
          <a:bodyPr>
            <a:noAutofit/>
          </a:bodyPr>
          <a:lstStyle/>
          <a:p>
            <a:pPr marL="342900" indent="-342900">
              <a:buFont typeface="Arial" panose="020B0604020202020204" pitchFamily="34" charset="0"/>
              <a:buChar char="•"/>
            </a:pPr>
            <a:r>
              <a:rPr lang="en-US" sz="2400" dirty="0"/>
              <a:t>VI. Kayenta Chapter Operating Budget</a:t>
            </a:r>
          </a:p>
          <a:p>
            <a:pPr marL="342900" indent="-342900">
              <a:buFont typeface="Arial" panose="020B0604020202020204" pitchFamily="34" charset="0"/>
              <a:buChar char="•"/>
            </a:pPr>
            <a:r>
              <a:rPr lang="en-US" sz="2400" dirty="0"/>
              <a:t>C. Budget Preparation and Procedures:</a:t>
            </a:r>
          </a:p>
          <a:p>
            <a:pPr marL="800100" lvl="1" indent="-342900">
              <a:buFont typeface="Arial" panose="020B0604020202020204" pitchFamily="34" charset="0"/>
              <a:buChar char="•"/>
            </a:pPr>
            <a:r>
              <a:rPr lang="en-US" sz="2400" dirty="0"/>
              <a:t>1. Upon notification of the Kayenta Chapter’s base allocation from the Navajo Nation, the Kayenta Manager, in consultation with the Kayenta Chapter Officials, shall review and follow the budget instruction manual of the Navajo Nation of Management and Budget (OMB) when formulating the annual budget.</a:t>
            </a:r>
          </a:p>
          <a:p>
            <a:pPr marL="800100" lvl="1" indent="-342900">
              <a:buFont typeface="Arial" panose="020B0604020202020204" pitchFamily="34" charset="0"/>
              <a:buChar char="•"/>
            </a:pPr>
            <a:r>
              <a:rPr lang="en-US" sz="2400" dirty="0"/>
              <a:t>4. The Kayenta Chapter Manager, in consultation with the Kayenta Chapter Officials, shall prepare a proposed budget and schedule a public meeting to obtain input on the proposed budget from the Kayenta Chapter membership (which may be a duly-called regular Kayenta Chapter meeting).</a:t>
            </a:r>
          </a:p>
        </p:txBody>
      </p:sp>
    </p:spTree>
    <p:extLst>
      <p:ext uri="{BB962C8B-B14F-4D97-AF65-F5344CB8AC3E}">
        <p14:creationId xmlns:p14="http://schemas.microsoft.com/office/powerpoint/2010/main" val="1270226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753A5-487D-33A9-5B5D-A862902C013C}"/>
              </a:ext>
            </a:extLst>
          </p:cNvPr>
          <p:cNvSpPr>
            <a:spLocks noGrp="1"/>
          </p:cNvSpPr>
          <p:nvPr>
            <p:ph type="title"/>
          </p:nvPr>
        </p:nvSpPr>
        <p:spPr>
          <a:xfrm>
            <a:off x="1081804" y="347133"/>
            <a:ext cx="8825657" cy="731859"/>
          </a:xfrm>
        </p:spPr>
        <p:txBody>
          <a:bodyPr/>
          <a:lstStyle/>
          <a:p>
            <a:r>
              <a:rPr lang="en-US" sz="3600" b="1" dirty="0"/>
              <a:t>PLANNING FOR THE CHAPTER BUDGET</a:t>
            </a:r>
          </a:p>
        </p:txBody>
      </p:sp>
      <p:sp>
        <p:nvSpPr>
          <p:cNvPr id="3" name="Text Placeholder 2">
            <a:extLst>
              <a:ext uri="{FF2B5EF4-FFF2-40B4-BE49-F238E27FC236}">
                <a16:creationId xmlns:a16="http://schemas.microsoft.com/office/drawing/2014/main" id="{4EE8A3AC-C742-308D-902F-3853D0367D45}"/>
              </a:ext>
            </a:extLst>
          </p:cNvPr>
          <p:cNvSpPr>
            <a:spLocks noGrp="1"/>
          </p:cNvSpPr>
          <p:nvPr>
            <p:ph type="body" idx="1"/>
          </p:nvPr>
        </p:nvSpPr>
        <p:spPr>
          <a:xfrm>
            <a:off x="1154955" y="1581912"/>
            <a:ext cx="8825658" cy="4055869"/>
          </a:xfrm>
        </p:spPr>
        <p:txBody>
          <a:bodyPr/>
          <a:lstStyle/>
          <a:p>
            <a:pPr marL="342900" indent="-342900">
              <a:buFont typeface="Arial" panose="020B0604020202020204" pitchFamily="34" charset="0"/>
              <a:buChar char="•"/>
            </a:pPr>
            <a:r>
              <a:rPr lang="en-US" sz="2800" b="1" dirty="0"/>
              <a:t>Title 26</a:t>
            </a:r>
          </a:p>
          <a:p>
            <a:pPr marL="342900" indent="-342900">
              <a:buFont typeface="Arial" panose="020B0604020202020204" pitchFamily="34" charset="0"/>
              <a:buChar char="•"/>
            </a:pPr>
            <a:r>
              <a:rPr lang="en-US" sz="2800" b="1" dirty="0"/>
              <a:t>Kayenta Chapter Five Management System</a:t>
            </a:r>
          </a:p>
          <a:p>
            <a:pPr marL="342900" indent="-342900">
              <a:buFont typeface="Arial" panose="020B0604020202020204" pitchFamily="34" charset="0"/>
              <a:buChar char="•"/>
            </a:pPr>
            <a:r>
              <a:rPr lang="en-US" sz="2800" b="1" dirty="0"/>
              <a:t>Navajo Nation Budget Instruction Manual</a:t>
            </a:r>
          </a:p>
          <a:p>
            <a:pPr marL="342900" indent="-342900">
              <a:buFont typeface="Arial" panose="020B0604020202020204" pitchFamily="34" charset="0"/>
              <a:buChar char="•"/>
            </a:pPr>
            <a:r>
              <a:rPr lang="en-US" sz="2800" b="1" dirty="0"/>
              <a:t>Kayenta chapter policies and procedures</a:t>
            </a:r>
          </a:p>
          <a:p>
            <a:pPr marL="342900" indent="-342900">
              <a:buFont typeface="Arial" panose="020B0604020202020204" pitchFamily="34" charset="0"/>
              <a:buChar char="•"/>
            </a:pPr>
            <a:r>
              <a:rPr lang="en-US" sz="2800" b="1" dirty="0"/>
              <a:t>Kayenta chapter fund management plan</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91493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C39C6-7A40-99F7-A0B2-4410775F7B19}"/>
              </a:ext>
            </a:extLst>
          </p:cNvPr>
          <p:cNvSpPr>
            <a:spLocks noGrp="1"/>
          </p:cNvSpPr>
          <p:nvPr>
            <p:ph type="title"/>
          </p:nvPr>
        </p:nvSpPr>
        <p:spPr>
          <a:xfrm>
            <a:off x="838200" y="365126"/>
            <a:ext cx="10515600" cy="1143634"/>
          </a:xfrm>
        </p:spPr>
        <p:txBody>
          <a:bodyPr/>
          <a:lstStyle/>
          <a:p>
            <a:pPr algn="ctr"/>
            <a:r>
              <a:rPr lang="en-US" b="1" dirty="0"/>
              <a:t>FY2026 Budget Allocation</a:t>
            </a:r>
          </a:p>
        </p:txBody>
      </p:sp>
      <p:pic>
        <p:nvPicPr>
          <p:cNvPr id="4" name="Picture 3">
            <a:extLst>
              <a:ext uri="{FF2B5EF4-FFF2-40B4-BE49-F238E27FC236}">
                <a16:creationId xmlns:a16="http://schemas.microsoft.com/office/drawing/2014/main" id="{CCF27223-0057-59F6-E126-917C7F79FF64}"/>
              </a:ext>
            </a:extLst>
          </p:cNvPr>
          <p:cNvPicPr>
            <a:picLocks noChangeAspect="1"/>
          </p:cNvPicPr>
          <p:nvPr/>
        </p:nvPicPr>
        <p:blipFill>
          <a:blip r:embed="rId2"/>
          <a:stretch>
            <a:fillRect/>
          </a:stretch>
        </p:blipFill>
        <p:spPr>
          <a:xfrm>
            <a:off x="241883" y="3000945"/>
            <a:ext cx="11635531" cy="2588004"/>
          </a:xfrm>
          <a:prstGeom prst="rect">
            <a:avLst/>
          </a:prstGeom>
        </p:spPr>
      </p:pic>
      <p:sp>
        <p:nvSpPr>
          <p:cNvPr id="5" name="TextBox 4">
            <a:extLst>
              <a:ext uri="{FF2B5EF4-FFF2-40B4-BE49-F238E27FC236}">
                <a16:creationId xmlns:a16="http://schemas.microsoft.com/office/drawing/2014/main" id="{9D624F2C-49D4-C524-A6A5-1A6B44BC36E9}"/>
              </a:ext>
            </a:extLst>
          </p:cNvPr>
          <p:cNvSpPr txBox="1"/>
          <p:nvPr/>
        </p:nvSpPr>
        <p:spPr>
          <a:xfrm>
            <a:off x="2928740" y="2198762"/>
            <a:ext cx="795528" cy="276999"/>
          </a:xfrm>
          <a:prstGeom prst="rect">
            <a:avLst/>
          </a:prstGeom>
          <a:noFill/>
        </p:spPr>
        <p:txBody>
          <a:bodyPr wrap="square" rtlCol="0">
            <a:spAutoFit/>
          </a:bodyPr>
          <a:lstStyle/>
          <a:p>
            <a:r>
              <a:rPr lang="en-US" sz="1200" b="1" dirty="0"/>
              <a:t>FUND 02 </a:t>
            </a:r>
          </a:p>
        </p:txBody>
      </p:sp>
      <p:sp>
        <p:nvSpPr>
          <p:cNvPr id="6" name="Left Brace 5">
            <a:extLst>
              <a:ext uri="{FF2B5EF4-FFF2-40B4-BE49-F238E27FC236}">
                <a16:creationId xmlns:a16="http://schemas.microsoft.com/office/drawing/2014/main" id="{171BB221-C8C8-B4BA-4ACD-DE942A976FB1}"/>
              </a:ext>
            </a:extLst>
          </p:cNvPr>
          <p:cNvSpPr/>
          <p:nvPr/>
        </p:nvSpPr>
        <p:spPr>
          <a:xfrm rot="5400000">
            <a:off x="3021367" y="1931198"/>
            <a:ext cx="489892" cy="163144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TextBox 23">
            <a:extLst>
              <a:ext uri="{FF2B5EF4-FFF2-40B4-BE49-F238E27FC236}">
                <a16:creationId xmlns:a16="http://schemas.microsoft.com/office/drawing/2014/main" id="{659B47AF-49A3-3DCF-2565-5229586ED30E}"/>
              </a:ext>
            </a:extLst>
          </p:cNvPr>
          <p:cNvSpPr txBox="1"/>
          <p:nvPr/>
        </p:nvSpPr>
        <p:spPr>
          <a:xfrm>
            <a:off x="5586221" y="2221439"/>
            <a:ext cx="795528" cy="276999"/>
          </a:xfrm>
          <a:prstGeom prst="rect">
            <a:avLst/>
          </a:prstGeom>
          <a:noFill/>
        </p:spPr>
        <p:txBody>
          <a:bodyPr wrap="square" rtlCol="0">
            <a:spAutoFit/>
          </a:bodyPr>
          <a:lstStyle/>
          <a:p>
            <a:r>
              <a:rPr lang="en-US" sz="1200" b="1" dirty="0"/>
              <a:t>FUND 02 </a:t>
            </a:r>
          </a:p>
        </p:txBody>
      </p:sp>
      <p:sp>
        <p:nvSpPr>
          <p:cNvPr id="26" name="TextBox 25">
            <a:extLst>
              <a:ext uri="{FF2B5EF4-FFF2-40B4-BE49-F238E27FC236}">
                <a16:creationId xmlns:a16="http://schemas.microsoft.com/office/drawing/2014/main" id="{EDCD5E7A-4FE4-9B8E-933D-21C19EA3E083}"/>
              </a:ext>
            </a:extLst>
          </p:cNvPr>
          <p:cNvSpPr txBox="1"/>
          <p:nvPr/>
        </p:nvSpPr>
        <p:spPr>
          <a:xfrm>
            <a:off x="7521321" y="2210350"/>
            <a:ext cx="795528" cy="276999"/>
          </a:xfrm>
          <a:prstGeom prst="rect">
            <a:avLst/>
          </a:prstGeom>
          <a:noFill/>
        </p:spPr>
        <p:txBody>
          <a:bodyPr wrap="square" rtlCol="0">
            <a:spAutoFit/>
          </a:bodyPr>
          <a:lstStyle/>
          <a:p>
            <a:r>
              <a:rPr lang="en-US" sz="1200" b="1" dirty="0"/>
              <a:t>FUND 12 </a:t>
            </a:r>
          </a:p>
        </p:txBody>
      </p:sp>
      <p:sp>
        <p:nvSpPr>
          <p:cNvPr id="28" name="TextBox 27">
            <a:extLst>
              <a:ext uri="{FF2B5EF4-FFF2-40B4-BE49-F238E27FC236}">
                <a16:creationId xmlns:a16="http://schemas.microsoft.com/office/drawing/2014/main" id="{7C7575C1-4523-4F6B-4C23-32F5A0AF995B}"/>
              </a:ext>
            </a:extLst>
          </p:cNvPr>
          <p:cNvSpPr txBox="1"/>
          <p:nvPr/>
        </p:nvSpPr>
        <p:spPr>
          <a:xfrm>
            <a:off x="9448615" y="2221440"/>
            <a:ext cx="795528" cy="276999"/>
          </a:xfrm>
          <a:prstGeom prst="rect">
            <a:avLst/>
          </a:prstGeom>
          <a:noFill/>
        </p:spPr>
        <p:txBody>
          <a:bodyPr wrap="square" rtlCol="0">
            <a:spAutoFit/>
          </a:bodyPr>
          <a:lstStyle/>
          <a:p>
            <a:r>
              <a:rPr lang="en-US" sz="1200" b="1" dirty="0"/>
              <a:t>FUND 02 </a:t>
            </a:r>
          </a:p>
        </p:txBody>
      </p:sp>
      <p:sp>
        <p:nvSpPr>
          <p:cNvPr id="30" name="TextBox 29">
            <a:extLst>
              <a:ext uri="{FF2B5EF4-FFF2-40B4-BE49-F238E27FC236}">
                <a16:creationId xmlns:a16="http://schemas.microsoft.com/office/drawing/2014/main" id="{CB914E20-BF0B-CC8B-6F99-398DD3EFACAD}"/>
              </a:ext>
            </a:extLst>
          </p:cNvPr>
          <p:cNvSpPr txBox="1"/>
          <p:nvPr/>
        </p:nvSpPr>
        <p:spPr>
          <a:xfrm>
            <a:off x="10138979" y="2224971"/>
            <a:ext cx="795528" cy="276999"/>
          </a:xfrm>
          <a:prstGeom prst="rect">
            <a:avLst/>
          </a:prstGeom>
          <a:noFill/>
        </p:spPr>
        <p:txBody>
          <a:bodyPr wrap="square" rtlCol="0">
            <a:spAutoFit/>
          </a:bodyPr>
          <a:lstStyle/>
          <a:p>
            <a:r>
              <a:rPr lang="en-US" sz="1200" b="1" dirty="0"/>
              <a:t>FUND 12 </a:t>
            </a:r>
          </a:p>
        </p:txBody>
      </p:sp>
      <p:sp>
        <p:nvSpPr>
          <p:cNvPr id="32" name="TextBox 31">
            <a:extLst>
              <a:ext uri="{FF2B5EF4-FFF2-40B4-BE49-F238E27FC236}">
                <a16:creationId xmlns:a16="http://schemas.microsoft.com/office/drawing/2014/main" id="{E4603802-B688-1BD3-9E31-7F0D2D0C267F}"/>
              </a:ext>
            </a:extLst>
          </p:cNvPr>
          <p:cNvSpPr txBox="1"/>
          <p:nvPr/>
        </p:nvSpPr>
        <p:spPr>
          <a:xfrm>
            <a:off x="8653087" y="2224971"/>
            <a:ext cx="795528" cy="276999"/>
          </a:xfrm>
          <a:prstGeom prst="rect">
            <a:avLst/>
          </a:prstGeom>
          <a:noFill/>
        </p:spPr>
        <p:txBody>
          <a:bodyPr wrap="square" rtlCol="0">
            <a:spAutoFit/>
          </a:bodyPr>
          <a:lstStyle/>
          <a:p>
            <a:r>
              <a:rPr lang="en-US" sz="1200" b="1" dirty="0"/>
              <a:t>FUND 02 </a:t>
            </a:r>
          </a:p>
        </p:txBody>
      </p:sp>
      <p:sp>
        <p:nvSpPr>
          <p:cNvPr id="34" name="TextBox 33">
            <a:extLst>
              <a:ext uri="{FF2B5EF4-FFF2-40B4-BE49-F238E27FC236}">
                <a16:creationId xmlns:a16="http://schemas.microsoft.com/office/drawing/2014/main" id="{7EFBD8BF-BE4A-45C7-F25D-991649D30DBD}"/>
              </a:ext>
            </a:extLst>
          </p:cNvPr>
          <p:cNvSpPr txBox="1"/>
          <p:nvPr/>
        </p:nvSpPr>
        <p:spPr>
          <a:xfrm>
            <a:off x="10976601" y="1898273"/>
            <a:ext cx="1104339" cy="461665"/>
          </a:xfrm>
          <a:prstGeom prst="rect">
            <a:avLst/>
          </a:prstGeom>
          <a:noFill/>
        </p:spPr>
        <p:txBody>
          <a:bodyPr wrap="square" rtlCol="0">
            <a:spAutoFit/>
          </a:bodyPr>
          <a:lstStyle/>
          <a:p>
            <a:r>
              <a:rPr lang="en-US" sz="1200" b="1" dirty="0"/>
              <a:t>FUND 09/10/13/15 </a:t>
            </a:r>
          </a:p>
        </p:txBody>
      </p:sp>
      <p:sp>
        <p:nvSpPr>
          <p:cNvPr id="36" name="TextBox 35">
            <a:extLst>
              <a:ext uri="{FF2B5EF4-FFF2-40B4-BE49-F238E27FC236}">
                <a16:creationId xmlns:a16="http://schemas.microsoft.com/office/drawing/2014/main" id="{3275B030-E8BC-2261-7DEB-235B46A8B1A0}"/>
              </a:ext>
            </a:extLst>
          </p:cNvPr>
          <p:cNvSpPr txBox="1"/>
          <p:nvPr/>
        </p:nvSpPr>
        <p:spPr>
          <a:xfrm>
            <a:off x="4779647" y="2224971"/>
            <a:ext cx="795528" cy="276999"/>
          </a:xfrm>
          <a:prstGeom prst="rect">
            <a:avLst/>
          </a:prstGeom>
          <a:noFill/>
        </p:spPr>
        <p:txBody>
          <a:bodyPr wrap="square" rtlCol="0">
            <a:spAutoFit/>
          </a:bodyPr>
          <a:lstStyle/>
          <a:p>
            <a:r>
              <a:rPr lang="en-US" sz="1200" b="1" dirty="0"/>
              <a:t>FUND 02 </a:t>
            </a:r>
          </a:p>
        </p:txBody>
      </p:sp>
      <p:sp>
        <p:nvSpPr>
          <p:cNvPr id="38" name="Left Brace 37">
            <a:extLst>
              <a:ext uri="{FF2B5EF4-FFF2-40B4-BE49-F238E27FC236}">
                <a16:creationId xmlns:a16="http://schemas.microsoft.com/office/drawing/2014/main" id="{8743A810-FA39-978D-E291-553CD404C070}"/>
              </a:ext>
            </a:extLst>
          </p:cNvPr>
          <p:cNvSpPr/>
          <p:nvPr/>
        </p:nvSpPr>
        <p:spPr>
          <a:xfrm rot="5400000">
            <a:off x="8891298" y="2430531"/>
            <a:ext cx="486358" cy="58521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Left Brace 39">
            <a:extLst>
              <a:ext uri="{FF2B5EF4-FFF2-40B4-BE49-F238E27FC236}">
                <a16:creationId xmlns:a16="http://schemas.microsoft.com/office/drawing/2014/main" id="{2E196A76-D513-F4A8-CF7A-993A7F65672A}"/>
              </a:ext>
            </a:extLst>
          </p:cNvPr>
          <p:cNvSpPr/>
          <p:nvPr/>
        </p:nvSpPr>
        <p:spPr>
          <a:xfrm rot="5400000">
            <a:off x="5688229" y="2452541"/>
            <a:ext cx="486358" cy="58521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Left Brace 41">
            <a:extLst>
              <a:ext uri="{FF2B5EF4-FFF2-40B4-BE49-F238E27FC236}">
                <a16:creationId xmlns:a16="http://schemas.microsoft.com/office/drawing/2014/main" id="{D7AEF1B2-519E-8B24-A068-24FE477C931D}"/>
              </a:ext>
            </a:extLst>
          </p:cNvPr>
          <p:cNvSpPr/>
          <p:nvPr/>
        </p:nvSpPr>
        <p:spPr>
          <a:xfrm rot="5400000">
            <a:off x="7667904" y="2430531"/>
            <a:ext cx="486358" cy="58521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Left Brace 43">
            <a:extLst>
              <a:ext uri="{FF2B5EF4-FFF2-40B4-BE49-F238E27FC236}">
                <a16:creationId xmlns:a16="http://schemas.microsoft.com/office/drawing/2014/main" id="{7D1BF5CA-1550-46D2-5F1A-E2F38C7E0AA3}"/>
              </a:ext>
            </a:extLst>
          </p:cNvPr>
          <p:cNvSpPr/>
          <p:nvPr/>
        </p:nvSpPr>
        <p:spPr>
          <a:xfrm rot="5400000">
            <a:off x="4997855" y="2452541"/>
            <a:ext cx="486358" cy="58521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6" name="Left Brace 45">
            <a:extLst>
              <a:ext uri="{FF2B5EF4-FFF2-40B4-BE49-F238E27FC236}">
                <a16:creationId xmlns:a16="http://schemas.microsoft.com/office/drawing/2014/main" id="{CBA634DB-38DA-C6C3-5957-C80E68CBA43D}"/>
              </a:ext>
            </a:extLst>
          </p:cNvPr>
          <p:cNvSpPr/>
          <p:nvPr/>
        </p:nvSpPr>
        <p:spPr>
          <a:xfrm rot="5400000">
            <a:off x="9561097" y="2437920"/>
            <a:ext cx="486358" cy="58521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8" name="Left Brace 47">
            <a:extLst>
              <a:ext uri="{FF2B5EF4-FFF2-40B4-BE49-F238E27FC236}">
                <a16:creationId xmlns:a16="http://schemas.microsoft.com/office/drawing/2014/main" id="{F2F12F34-FDD0-1C69-FDD2-29B67D52A3F8}"/>
              </a:ext>
            </a:extLst>
          </p:cNvPr>
          <p:cNvSpPr/>
          <p:nvPr/>
        </p:nvSpPr>
        <p:spPr>
          <a:xfrm rot="5400000">
            <a:off x="10294143" y="2426333"/>
            <a:ext cx="486358" cy="58521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0" name="Left Brace 49">
            <a:extLst>
              <a:ext uri="{FF2B5EF4-FFF2-40B4-BE49-F238E27FC236}">
                <a16:creationId xmlns:a16="http://schemas.microsoft.com/office/drawing/2014/main" id="{E4CB3F2C-DFDF-C797-15E4-343D29DC12E6}"/>
              </a:ext>
            </a:extLst>
          </p:cNvPr>
          <p:cNvSpPr/>
          <p:nvPr/>
        </p:nvSpPr>
        <p:spPr>
          <a:xfrm rot="5400000">
            <a:off x="11191393" y="2321178"/>
            <a:ext cx="486358" cy="79552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829241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1688</TotalTime>
  <Words>519</Words>
  <Application>Microsoft Office PowerPoint</Application>
  <PresentationFormat>Widescreen</PresentationFormat>
  <Paragraphs>49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Ion</vt:lpstr>
      <vt:lpstr>KAYENTA CHAPTER Budget Public Hearing   TUESDAY, JULY 7, 2026 1ST SESSION- 10:00 AM 2ND SESSION: 1:00 PM 3RD SESSON: 5:00 PM </vt:lpstr>
      <vt:lpstr>FY2027 Budget Instructions Manual (BIM)</vt:lpstr>
      <vt:lpstr>Navajo Nation FY2027 Planning Base Amounts</vt:lpstr>
      <vt:lpstr>PowerPoint Presentation</vt:lpstr>
      <vt:lpstr>Navajo Nation 50/50 Formula</vt:lpstr>
      <vt:lpstr>Title 26-Navajo Nation Local Governance Act Chapter 2</vt:lpstr>
      <vt:lpstr>Five Management System-Fiscal Policy</vt:lpstr>
      <vt:lpstr>PLANNING FOR THE CHAPTER BUDGET</vt:lpstr>
      <vt:lpstr>FY2026 Budget Allocation</vt:lpstr>
      <vt:lpstr>FY2026 Budget Allocation continuation</vt:lpstr>
      <vt:lpstr>FY 2027:PROPOSED BUDGET: FUND 02-PERSONNEL</vt:lpstr>
      <vt:lpstr>FY 2027 PROPOSED BUDGET: FUND 03- LAND CLAIMS TRUST FUND</vt:lpstr>
      <vt:lpstr>FY 2027 PROPOSED BUDGET:  FUND 14- SPECIAL CLAIMS- STUDENT FINANCIAL ASSISTANCE</vt:lpstr>
      <vt:lpstr>FY 2027 PROPOSED BUDGET: FUND 12- CHAPTER OFFICIAL STIPEND</vt:lpstr>
      <vt:lpstr>FY 2027 PROPOSED BUDGET: FUND 08-SYEP</vt:lpstr>
      <vt:lpstr>FY2027 PROPOSED BUDGET: FUND 16-VETERANS</vt:lpstr>
      <vt:lpstr>NON-ADMINISTRATIVE COSTS:  FUND 09-HOUSING DISCRETIONARY FUND FUND 10- LGA GRANT FUND FUND 13- SCHOLARSHIP FUND 15-PUBLIC EMPLOYMENT PROGRAM </vt:lpstr>
      <vt:lpstr>FY 2027 PROPOSED BUDGET: FUND 10-LGA GRANT FUND</vt:lpstr>
      <vt:lpstr>FY 2027 PROPOSED BUDGET: FUND 13- SCHOLARSHIP</vt:lpstr>
      <vt:lpstr>FY 2027 PROPOSED BUDGET:  FUND 15- PUBLIC EMPLOYMENT PROGRAM</vt:lpstr>
      <vt:lpstr>FY2027 PROPOSED BUDGET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Clairice Begay</dc:creator>
  <cp:lastModifiedBy>Clairice Begay</cp:lastModifiedBy>
  <cp:revision>4</cp:revision>
  <cp:lastPrinted>2026-06-25T19:11:42Z</cp:lastPrinted>
  <dcterms:created xsi:type="dcterms:W3CDTF">2026-06-24T23:22:09Z</dcterms:created>
  <dcterms:modified xsi:type="dcterms:W3CDTF">2026-07-06T23:36:01Z</dcterms:modified>
</cp:coreProperties>
</file>